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9" r:id="rId4"/>
    <p:sldId id="286" r:id="rId5"/>
    <p:sldId id="288" r:id="rId6"/>
    <p:sldId id="284" r:id="rId7"/>
    <p:sldId id="28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>
        <p:scale>
          <a:sx n="70" d="100"/>
          <a:sy n="70" d="100"/>
        </p:scale>
        <p:origin x="1408" y="7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CDEC-1C28-4FD0-87A5-0C79060FBB9D}" type="datetimeFigureOut">
              <a:rPr lang="en-US" smtClean="0"/>
              <a:t>2/23/20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99BA-1028-49DC-B037-C9696B1A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0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8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1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06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22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6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99BA-1028-49DC-B037-C9696B1A22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0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757334"/>
            <a:ext cx="5499719" cy="49847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http://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2/25/2019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http://www.influenzamodelselection.com/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http://www.influenzamodelselection.com/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level`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2/25/2019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cap="all"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www.influenzamodelselection.com/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63164" y="1154812"/>
            <a:ext cx="9845128" cy="1697488"/>
          </a:xfrm>
        </p:spPr>
        <p:txBody>
          <a:bodyPr>
            <a:noAutofit/>
          </a:bodyPr>
          <a:lstStyle/>
          <a:p>
            <a:r>
              <a:rPr lang="en-US" sz="5400" dirty="0" smtClean="0"/>
              <a:t>SWARM</a:t>
            </a:r>
            <a:br>
              <a:rPr lang="en-US" sz="5400" dirty="0" smtClean="0"/>
            </a:br>
            <a:r>
              <a:rPr lang="en-US" sz="5400" dirty="0" smtClean="0"/>
              <a:t>S</a:t>
            </a:r>
            <a:r>
              <a:rPr lang="en-US" sz="5400" cap="small" dirty="0" smtClean="0"/>
              <a:t>tatistical Way to forecast </a:t>
            </a:r>
            <a:r>
              <a:rPr lang="en-US" sz="5400" cap="small" dirty="0" err="1" smtClean="0"/>
              <a:t>Aedes</a:t>
            </a:r>
            <a:r>
              <a:rPr lang="en-US" sz="5400" cap="small" dirty="0" smtClean="0"/>
              <a:t> Range with a Mesh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94432" y="2875098"/>
            <a:ext cx="9982594" cy="1622747"/>
          </a:xfrm>
        </p:spPr>
        <p:txBody>
          <a:bodyPr/>
          <a:lstStyle/>
          <a:p>
            <a:r>
              <a:rPr lang="en-US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Jeff Morgan</a:t>
            </a:r>
          </a:p>
          <a:p>
            <a:r>
              <a:rPr lang="en-US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19morgan@cua.edu</a:t>
            </a:r>
          </a:p>
          <a:p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www.swarmaedesmodel.com</a:t>
            </a: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16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24, 2020 </a:t>
            </a:r>
            <a:endParaRPr lang="en-US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42534"/>
            <a:ext cx="10394707" cy="3732052"/>
          </a:xfrm>
        </p:spPr>
        <p:txBody>
          <a:bodyPr>
            <a:normAutofit/>
          </a:bodyPr>
          <a:lstStyle/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Background/Method Description</a:t>
            </a:r>
          </a:p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Approach: Mesh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Fibonacci Weighting</a:t>
            </a:r>
          </a:p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2/24/2019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http://www.swarmaedesmodel.com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2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Background/Model Description</a:t>
            </a:r>
            <a:endParaRPr lang="en-US" cap="none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42534"/>
            <a:ext cx="10394707" cy="3732052"/>
          </a:xfrm>
        </p:spPr>
        <p:txBody>
          <a:bodyPr>
            <a:normAutofit lnSpcReduction="10000"/>
          </a:bodyPr>
          <a:lstStyle/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Spread of </a:t>
            </a:r>
            <a:r>
              <a:rPr lang="en-US" sz="2600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Aedes</a:t>
            </a:r>
            <a:r>
              <a:rPr lang="en-US" sz="26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Aegypti</a:t>
            </a:r>
            <a:r>
              <a:rPr lang="en-US" sz="26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600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Aedes</a:t>
            </a:r>
            <a:r>
              <a:rPr lang="en-US" sz="26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Albopictus</a:t>
            </a:r>
            <a:r>
              <a:rPr lang="en-US" sz="26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impacts Public Health</a:t>
            </a:r>
          </a:p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Gradual spread could be modeled as many iterations</a:t>
            </a:r>
          </a:p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Factors considered: Number of sites where </a:t>
            </a:r>
            <a:r>
              <a:rPr lang="en-US" sz="24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Aedes</a:t>
            </a:r>
            <a:r>
              <a:rPr lang="en-US" sz="24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Aegypti</a:t>
            </a:r>
            <a:r>
              <a:rPr lang="en-US" sz="24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Aedes</a:t>
            </a:r>
            <a:r>
              <a:rPr lang="en-US" sz="24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Albopictus</a:t>
            </a:r>
            <a:r>
              <a:rPr lang="en-US" sz="24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were Collected in the last two seasons</a:t>
            </a:r>
          </a:p>
          <a:p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Surrounding counties could only increase probability</a:t>
            </a:r>
          </a:p>
          <a:p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Weighting strategy based on Fibonacci numbers</a:t>
            </a:r>
            <a:endParaRPr lang="en-US" sz="26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2/24/2020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http://www.swarmaedesmodel.com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3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Approach: Mesh</a:t>
            </a:r>
            <a:endParaRPr lang="en-US" cap="none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2/24/2020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http://www.swarmaedesmodel.com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4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609080" y="1179487"/>
            <a:ext cx="4601647" cy="373221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551039"/>
            <a:ext cx="5665033" cy="3647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Approach:  Probability 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Aedes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being collected in this year, in month x, in this county can be estimated from the probability of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Aedes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being collected as follows:</a:t>
            </a:r>
          </a:p>
          <a:p>
            <a:pPr marL="285750" indent="-285750"/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	This year, month x-1. x-2, etc. (Not Available)</a:t>
            </a:r>
          </a:p>
          <a:p>
            <a:pPr marL="285750" indent="-285750"/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	Last year, months x-1, x, x+1</a:t>
            </a:r>
          </a:p>
          <a:p>
            <a:pPr marL="285750" indent="-285750"/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	Two years ago, month x</a:t>
            </a:r>
          </a:p>
          <a:p>
            <a:pPr marL="285750" indent="-285750"/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	Surrounding Counties Probability (Only increased)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6971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Weighting Strategy Based on Fibonacci Numbers</a:t>
            </a:r>
            <a:endParaRPr lang="en-US" cap="none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27200"/>
            <a:ext cx="8101114" cy="3647386"/>
          </a:xfrm>
        </p:spPr>
        <p:txBody>
          <a:bodyPr>
            <a:normAutofit fontScale="70000" lnSpcReduction="20000"/>
          </a:bodyPr>
          <a:lstStyle/>
          <a:p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Governs a lot of things in nature; perhaps the spread of </a:t>
            </a:r>
            <a:r>
              <a:rPr lang="en-US" sz="26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Aedes</a:t>
            </a:r>
            <a:r>
              <a:rPr lang="en-US" sz="26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mosquitos</a:t>
            </a:r>
          </a:p>
          <a:p>
            <a:r>
              <a:rPr lang="en-US" sz="2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600" cap="none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/F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n-1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 Golden Ratio </a:t>
            </a:r>
            <a:r>
              <a:rPr lang="el-GR" sz="2600" cap="none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 ≈ 1.618 </a:t>
            </a:r>
          </a:p>
          <a:p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1/</a:t>
            </a:r>
            <a:r>
              <a:rPr lang="el-GR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Φ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</a:t>
            </a:r>
            <a:r>
              <a:rPr lang="el-GR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Φ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-1 ≈ 0.618  Weight for “Surrounding Counties Score”</a:t>
            </a:r>
          </a:p>
          <a:p>
            <a:r>
              <a:rPr lang="el-GR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Φ</a:t>
            </a:r>
            <a:r>
              <a:rPr lang="en-US" sz="2600" cap="none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1-</a:t>
            </a:r>
            <a:r>
              <a:rPr lang="el-GR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Φ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≈ 0.382  Weight for “Just County Score”</a:t>
            </a:r>
          </a:p>
          <a:p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n-3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/(F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n-3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n-2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n-1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≈ .106  Weight for 24 months ago</a:t>
            </a:r>
            <a:endParaRPr lang="en-US" sz="2600" dirty="0"/>
          </a:p>
          <a:p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n-2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/(F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n-3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n-2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n-1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≈ .171  Weight for 13 months ago</a:t>
            </a:r>
          </a:p>
          <a:p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n-1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/(F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n-3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n-2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n-1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≈ .276  Weight for 11 months ago</a:t>
            </a:r>
          </a:p>
          <a:p>
            <a:r>
              <a:rPr lang="en-US" sz="2600" cap="none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  <a:r>
              <a:rPr lang="en-US" sz="2600" cap="none" baseline="-25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/(F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n-3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n-2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n-1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+F</a:t>
            </a:r>
            <a:r>
              <a:rPr 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≈ 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.447  Weight for 12 months ago</a:t>
            </a:r>
            <a:endParaRPr lang="en-US" sz="2600" dirty="0"/>
          </a:p>
          <a:p>
            <a:endParaRPr lang="en-US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2/24/2020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http://www.swarmaedesmodel.com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5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914" y="1799401"/>
            <a:ext cx="2607290" cy="16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Examples</a:t>
            </a:r>
            <a:endParaRPr lang="en-US" cap="none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03034" y="1534160"/>
            <a:ext cx="10227135" cy="24485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2/24/2020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http://www.swarmaedesmodel.com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6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Acknowledgements</a:t>
            </a:r>
            <a:endParaRPr lang="en-US" cap="none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42534"/>
            <a:ext cx="10394707" cy="3732052"/>
          </a:xfrm>
        </p:spPr>
        <p:txBody>
          <a:bodyPr>
            <a:normAutofit/>
          </a:bodyPr>
          <a:lstStyle/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People responsible for</a:t>
            </a:r>
            <a:r>
              <a:rPr lang="en-US" sz="26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Aedes</a:t>
            </a:r>
            <a:r>
              <a:rPr lang="en-US" sz="26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collections</a:t>
            </a:r>
          </a:p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CDC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of Vector-Borne Diseases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Michael Johansson, PhD</a:t>
            </a:r>
          </a:p>
          <a:p>
            <a:pPr lvl="1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Mimi Huynh, MPH</a:t>
            </a:r>
            <a:endParaRPr lang="en-US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2/24/2020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http://www.swarmaedesmodel.com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>
                    <a:lumMod val="65000"/>
                  </a:schemeClr>
                </a:solidFill>
              </a:rPr>
              <a:t>7</a:t>
            </a:fld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1393</TotalTime>
  <Words>277</Words>
  <Application>Microsoft Macintosh PowerPoint</Application>
  <PresentationFormat>Widescreen</PresentationFormat>
  <Paragraphs>62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Impact</vt:lpstr>
      <vt:lpstr>Microsoft Himalaya</vt:lpstr>
      <vt:lpstr>Wingdings</vt:lpstr>
      <vt:lpstr>Main Event</vt:lpstr>
      <vt:lpstr>SWARM Statistical Way to forecast Aedes Range with a Mesh</vt:lpstr>
      <vt:lpstr>Agenda</vt:lpstr>
      <vt:lpstr>Background/Model Description</vt:lpstr>
      <vt:lpstr>Approach: Mesh</vt:lpstr>
      <vt:lpstr>Weighting Strategy Based on Fibonacci Numbers</vt:lpstr>
      <vt:lpstr>Examples</vt:lpstr>
      <vt:lpstr>Acknowledgements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“Wisdom of crowds” approach to influenza forecasting</dc:title>
  <dc:creator>Jeff Morgan</dc:creator>
  <cp:lastModifiedBy>Jeff Morgan</cp:lastModifiedBy>
  <cp:revision>67</cp:revision>
  <dcterms:created xsi:type="dcterms:W3CDTF">2019-02-24T19:00:29Z</dcterms:created>
  <dcterms:modified xsi:type="dcterms:W3CDTF">2020-02-24T02:06:38Z</dcterms:modified>
</cp:coreProperties>
</file>